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1"/>
  </p:notesMasterIdLst>
  <p:handoutMasterIdLst>
    <p:handoutMasterId r:id="rId82"/>
  </p:handoutMasterIdLst>
  <p:sldIdLst>
    <p:sldId id="256" r:id="rId2"/>
    <p:sldId id="257" r:id="rId3"/>
    <p:sldId id="291" r:id="rId4"/>
    <p:sldId id="375" r:id="rId5"/>
    <p:sldId id="287" r:id="rId6"/>
    <p:sldId id="288" r:id="rId7"/>
    <p:sldId id="289" r:id="rId8"/>
    <p:sldId id="290" r:id="rId9"/>
    <p:sldId id="298" r:id="rId10"/>
    <p:sldId id="299" r:id="rId11"/>
    <p:sldId id="300" r:id="rId12"/>
    <p:sldId id="301" r:id="rId13"/>
    <p:sldId id="302" r:id="rId14"/>
    <p:sldId id="304" r:id="rId15"/>
    <p:sldId id="303" r:id="rId16"/>
    <p:sldId id="305" r:id="rId17"/>
    <p:sldId id="307" r:id="rId18"/>
    <p:sldId id="308" r:id="rId19"/>
    <p:sldId id="309" r:id="rId20"/>
    <p:sldId id="311" r:id="rId21"/>
    <p:sldId id="316" r:id="rId22"/>
    <p:sldId id="312" r:id="rId23"/>
    <p:sldId id="313" r:id="rId24"/>
    <p:sldId id="314" r:id="rId25"/>
    <p:sldId id="315" r:id="rId26"/>
    <p:sldId id="317" r:id="rId27"/>
    <p:sldId id="319" r:id="rId28"/>
    <p:sldId id="320" r:id="rId29"/>
    <p:sldId id="321" r:id="rId30"/>
    <p:sldId id="328" r:id="rId31"/>
    <p:sldId id="322" r:id="rId32"/>
    <p:sldId id="323" r:id="rId33"/>
    <p:sldId id="324" r:id="rId34"/>
    <p:sldId id="326" r:id="rId35"/>
    <p:sldId id="325" r:id="rId36"/>
    <p:sldId id="327" r:id="rId37"/>
    <p:sldId id="329" r:id="rId38"/>
    <p:sldId id="330" r:id="rId39"/>
    <p:sldId id="331" r:id="rId40"/>
    <p:sldId id="334" r:id="rId41"/>
    <p:sldId id="335" r:id="rId42"/>
    <p:sldId id="336" r:id="rId43"/>
    <p:sldId id="337" r:id="rId44"/>
    <p:sldId id="338" r:id="rId45"/>
    <p:sldId id="339" r:id="rId46"/>
    <p:sldId id="340" r:id="rId47"/>
    <p:sldId id="341" r:id="rId48"/>
    <p:sldId id="342" r:id="rId49"/>
    <p:sldId id="343" r:id="rId50"/>
    <p:sldId id="345" r:id="rId51"/>
    <p:sldId id="346" r:id="rId52"/>
    <p:sldId id="344" r:id="rId53"/>
    <p:sldId id="348" r:id="rId54"/>
    <p:sldId id="349" r:id="rId55"/>
    <p:sldId id="350" r:id="rId56"/>
    <p:sldId id="351" r:id="rId57"/>
    <p:sldId id="352" r:id="rId58"/>
    <p:sldId id="353" r:id="rId59"/>
    <p:sldId id="354" r:id="rId60"/>
    <p:sldId id="355" r:id="rId61"/>
    <p:sldId id="356" r:id="rId62"/>
    <p:sldId id="357" r:id="rId63"/>
    <p:sldId id="358" r:id="rId64"/>
    <p:sldId id="359" r:id="rId65"/>
    <p:sldId id="360" r:id="rId66"/>
    <p:sldId id="361" r:id="rId67"/>
    <p:sldId id="362" r:id="rId68"/>
    <p:sldId id="363" r:id="rId69"/>
    <p:sldId id="364" r:id="rId70"/>
    <p:sldId id="365" r:id="rId71"/>
    <p:sldId id="366" r:id="rId72"/>
    <p:sldId id="367" r:id="rId73"/>
    <p:sldId id="368" r:id="rId74"/>
    <p:sldId id="369" r:id="rId75"/>
    <p:sldId id="370" r:id="rId76"/>
    <p:sldId id="371" r:id="rId77"/>
    <p:sldId id="373" r:id="rId78"/>
    <p:sldId id="374" r:id="rId79"/>
    <p:sldId id="372" r:id="rId8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A5A5A5"/>
    <a:srgbClr val="9B9B9B"/>
    <a:srgbClr val="6785C1"/>
    <a:srgbClr val="9AAE04"/>
    <a:srgbClr val="FFFFFF"/>
    <a:srgbClr val="1994A4"/>
    <a:srgbClr val="505050"/>
    <a:srgbClr val="960F68"/>
    <a:srgbClr val="DDB3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89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24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89EF-13DB-49CB-AF12-30CDBE52BDD7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1F9307-AC90-42D3-A57B-A6DDC8143A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92608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29ED4-B3BA-4DCD-81B1-478C6DFD6DF7}" type="datetimeFigureOut">
              <a:rPr lang="es-ES" smtClean="0"/>
              <a:t>28/01/2019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79788-37B5-419E-8F67-DB6C9E6B4D1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536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4027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3946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98421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9335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9719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64046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1374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267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96384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88729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33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28403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32243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0336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78944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80846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8805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97770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32730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32457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72740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9694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50453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49886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31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3649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056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1321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1788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946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2443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79788-37B5-419E-8F67-DB6C9E6B4D1B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218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87067"/>
            <a:ext cx="9144000" cy="3811219"/>
          </a:xfrm>
          <a:prstGeom prst="rect">
            <a:avLst/>
          </a:prstGeom>
        </p:spPr>
      </p:pic>
      <p:sp>
        <p:nvSpPr>
          <p:cNvPr id="8" name="Marcador de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1566862" y="3670302"/>
            <a:ext cx="1143000" cy="33813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6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6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6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6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1" hasCustomPrompt="1"/>
          </p:nvPr>
        </p:nvSpPr>
        <p:spPr>
          <a:xfrm>
            <a:off x="945617" y="4129882"/>
            <a:ext cx="2577305" cy="36739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3000" b="1">
                <a:solidFill>
                  <a:srgbClr val="9AAE0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 </a:t>
            </a:r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2" hasCustomPrompt="1"/>
          </p:nvPr>
        </p:nvSpPr>
        <p:spPr>
          <a:xfrm>
            <a:off x="962814" y="4567129"/>
            <a:ext cx="2437608" cy="45667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3000" b="1">
                <a:solidFill>
                  <a:srgbClr val="6785C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400">
                <a:solidFill>
                  <a:srgbClr val="6785C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2400">
                <a:solidFill>
                  <a:srgbClr val="6785C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2400">
                <a:solidFill>
                  <a:srgbClr val="6785C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2400">
                <a:solidFill>
                  <a:srgbClr val="6785C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3" hasCustomPrompt="1"/>
          </p:nvPr>
        </p:nvSpPr>
        <p:spPr>
          <a:xfrm>
            <a:off x="1819137" y="5133865"/>
            <a:ext cx="779463" cy="3640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7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14" hasCustomPrompt="1"/>
          </p:nvPr>
        </p:nvSpPr>
        <p:spPr>
          <a:xfrm>
            <a:off x="5139787" y="5638801"/>
            <a:ext cx="3707871" cy="220133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6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15" hasCustomPrompt="1"/>
          </p:nvPr>
        </p:nvSpPr>
        <p:spPr>
          <a:xfrm>
            <a:off x="7755458" y="5946022"/>
            <a:ext cx="1092200" cy="321204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50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0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0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0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0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60901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n 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6934" y="3254979"/>
            <a:ext cx="1879601" cy="3591379"/>
          </a:xfrm>
          <a:prstGeom prst="rect">
            <a:avLst/>
          </a:prstGeom>
        </p:spPr>
      </p:pic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cxnSp>
        <p:nvCxnSpPr>
          <p:cNvPr id="11" name="Conector recto 10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62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49580"/>
            <a:ext cx="5147733" cy="3208420"/>
          </a:xfrm>
          <a:prstGeom prst="rect">
            <a:avLst/>
          </a:prstGeom>
        </p:spPr>
      </p:pic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933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077364" y="5431972"/>
            <a:ext cx="2088406" cy="142421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 flipH="1">
            <a:off x="-2" y="4801804"/>
            <a:ext cx="1589315" cy="2056197"/>
          </a:xfrm>
          <a:prstGeom prst="rect">
            <a:avLst/>
          </a:prstGeom>
        </p:spPr>
      </p:pic>
      <p:cxnSp>
        <p:nvCxnSpPr>
          <p:cNvPr id="13" name="Conector recto 12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81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sp>
        <p:nvSpPr>
          <p:cNvPr id="59" name="Rectángulo 58"/>
          <p:cNvSpPr/>
          <p:nvPr userDrawn="1"/>
        </p:nvSpPr>
        <p:spPr>
          <a:xfrm>
            <a:off x="0" y="6667183"/>
            <a:ext cx="9144000" cy="192174"/>
          </a:xfrm>
          <a:prstGeom prst="rect">
            <a:avLst/>
          </a:prstGeom>
          <a:gradFill>
            <a:gsLst>
              <a:gs pos="0">
                <a:srgbClr val="9AAE04"/>
              </a:gs>
              <a:gs pos="100000">
                <a:srgbClr val="6785C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 dirty="0"/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447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35999" y="3712028"/>
            <a:ext cx="1208002" cy="3135087"/>
          </a:xfrm>
          <a:prstGeom prst="rect">
            <a:avLst/>
          </a:prstGeom>
        </p:spPr>
      </p:pic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886" y="4876800"/>
            <a:ext cx="1132321" cy="201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266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77637"/>
            <a:ext cx="1465284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202966" y="914267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4" hasCustomPrompt="1"/>
          </p:nvPr>
        </p:nvSpPr>
        <p:spPr>
          <a:xfrm>
            <a:off x="433069" y="2311400"/>
            <a:ext cx="8324069" cy="44893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baseline="0">
                <a:solidFill>
                  <a:srgbClr val="6785C1"/>
                </a:solidFill>
              </a:defRPr>
            </a:lvl1pPr>
            <a:lvl2pPr marL="457200" indent="0"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14, azul)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5" hasCustomPrompt="1"/>
          </p:nvPr>
        </p:nvSpPr>
        <p:spPr>
          <a:xfrm>
            <a:off x="433070" y="1783428"/>
            <a:ext cx="8324068" cy="373379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>
                <a:solidFill>
                  <a:schemeClr val="tx2"/>
                </a:solidFill>
                <a:latin typeface="+mj-lt"/>
              </a:defRPr>
            </a:lvl1pPr>
            <a:lvl2pPr marL="457200" indent="0">
              <a:buFontTx/>
              <a:buNone/>
              <a:defRPr>
                <a:solidFill>
                  <a:srgbClr val="6785C1"/>
                </a:solidFill>
              </a:defRPr>
            </a:lvl2pPr>
            <a:lvl3pPr marL="914400" indent="0">
              <a:buFontTx/>
              <a:buNone/>
              <a:defRPr>
                <a:solidFill>
                  <a:srgbClr val="6785C1"/>
                </a:solidFill>
              </a:defRPr>
            </a:lvl3pPr>
            <a:lvl4pPr marL="1371600" indent="0">
              <a:buFontTx/>
              <a:buNone/>
              <a:defRPr>
                <a:solidFill>
                  <a:srgbClr val="6785C1"/>
                </a:solidFill>
              </a:defRPr>
            </a:lvl4pPr>
            <a:lvl5pPr marL="1828800" indent="0">
              <a:buFontTx/>
              <a:buNone/>
              <a:defRPr>
                <a:solidFill>
                  <a:srgbClr val="6785C1"/>
                </a:solidFill>
              </a:defRPr>
            </a:lvl5pPr>
          </a:lstStyle>
          <a:p>
            <a:pPr lvl="0"/>
            <a:r>
              <a:rPr lang="es-ES" dirty="0"/>
              <a:t>Título (Arial 18 bol verde)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433068" y="2914932"/>
            <a:ext cx="8324070" cy="308142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900">
                <a:solidFill>
                  <a:srgbClr val="505050"/>
                </a:solidFill>
              </a:defRPr>
            </a:lvl2pPr>
            <a:lvl3pPr>
              <a:defRPr sz="900">
                <a:solidFill>
                  <a:srgbClr val="505050"/>
                </a:solidFill>
              </a:defRPr>
            </a:lvl3pPr>
            <a:lvl4pPr>
              <a:defRPr sz="900">
                <a:solidFill>
                  <a:srgbClr val="505050"/>
                </a:solidFill>
              </a:defRPr>
            </a:lvl4pPr>
            <a:lvl5pPr>
              <a:defRPr sz="9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Cuerpo texto (</a:t>
            </a:r>
            <a:r>
              <a:rPr lang="es-ES" dirty="0" err="1"/>
              <a:t>arial</a:t>
            </a:r>
            <a:r>
              <a:rPr lang="es-ES" dirty="0"/>
              <a:t> 12, gris)</a:t>
            </a:r>
          </a:p>
        </p:txBody>
      </p:sp>
      <p:cxnSp>
        <p:nvCxnSpPr>
          <p:cNvPr id="20" name="Conector recto 19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0723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87067"/>
            <a:ext cx="9144000" cy="3811219"/>
          </a:xfrm>
          <a:prstGeom prst="rect">
            <a:avLst/>
          </a:prstGeom>
        </p:spPr>
      </p:pic>
      <p:grpSp>
        <p:nvGrpSpPr>
          <p:cNvPr id="2" name="Grupo 1"/>
          <p:cNvGrpSpPr/>
          <p:nvPr userDrawn="1"/>
        </p:nvGrpSpPr>
        <p:grpSpPr>
          <a:xfrm>
            <a:off x="6743888" y="4584576"/>
            <a:ext cx="1825917" cy="563899"/>
            <a:chOff x="7377067" y="4567129"/>
            <a:chExt cx="1192738" cy="368354"/>
          </a:xfrm>
        </p:grpSpPr>
        <p:pic>
          <p:nvPicPr>
            <p:cNvPr id="11" name="23 Imagen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91414" y="4575483"/>
              <a:ext cx="378391" cy="360000"/>
            </a:xfrm>
            <a:prstGeom prst="rect">
              <a:avLst/>
            </a:prstGeom>
          </p:spPr>
        </p:pic>
        <p:pic>
          <p:nvPicPr>
            <p:cNvPr id="13" name="26 Imagen"/>
            <p:cNvPicPr>
              <a:picLocks noChangeAspect="1"/>
            </p:cNvPicPr>
            <p:nvPr userDrawn="1"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77067" y="4567129"/>
              <a:ext cx="378391" cy="360000"/>
            </a:xfrm>
            <a:prstGeom prst="rect">
              <a:avLst/>
            </a:prstGeom>
          </p:spPr>
        </p:pic>
        <p:pic>
          <p:nvPicPr>
            <p:cNvPr id="16" name="3 Imagen"/>
            <p:cNvPicPr>
              <a:picLocks noChangeAspect="1"/>
            </p:cNvPicPr>
            <p:nvPr userDrawn="1"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87246" y="4575483"/>
              <a:ext cx="378391" cy="360000"/>
            </a:xfrm>
            <a:prstGeom prst="rect">
              <a:avLst/>
            </a:prstGeom>
          </p:spPr>
        </p:pic>
      </p:grpSp>
      <p:sp>
        <p:nvSpPr>
          <p:cNvPr id="8" name="Marcador de texto 2"/>
          <p:cNvSpPr txBox="1">
            <a:spLocks/>
          </p:cNvSpPr>
          <p:nvPr userDrawn="1"/>
        </p:nvSpPr>
        <p:spPr>
          <a:xfrm>
            <a:off x="753795" y="2517547"/>
            <a:ext cx="3630315" cy="4511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3400" b="1" dirty="0"/>
              <a:t>Muchas gracias</a:t>
            </a:r>
          </a:p>
        </p:txBody>
      </p:sp>
      <p:sp>
        <p:nvSpPr>
          <p:cNvPr id="9" name="Marcador de texto 5"/>
          <p:cNvSpPr txBox="1">
            <a:spLocks/>
          </p:cNvSpPr>
          <p:nvPr userDrawn="1"/>
        </p:nvSpPr>
        <p:spPr>
          <a:xfrm>
            <a:off x="1893663" y="5633318"/>
            <a:ext cx="6887082" cy="3862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ES" sz="1600" dirty="0" err="1">
                <a:solidFill>
                  <a:srgbClr val="9AAE04"/>
                </a:solidFill>
              </a:rPr>
              <a:t>Consulting</a:t>
            </a:r>
            <a:r>
              <a:rPr lang="es-ES" sz="1600" dirty="0">
                <a:solidFill>
                  <a:srgbClr val="9AAE04"/>
                </a:solidFill>
              </a:rPr>
              <a:t>, </a:t>
            </a:r>
            <a:r>
              <a:rPr lang="es-ES" sz="1600" dirty="0" err="1">
                <a:solidFill>
                  <a:srgbClr val="9AAE04"/>
                </a:solidFill>
              </a:rPr>
              <a:t>Transformation</a:t>
            </a:r>
            <a:r>
              <a:rPr lang="es-ES" sz="1600" dirty="0">
                <a:solidFill>
                  <a:srgbClr val="9AAE04"/>
                </a:solidFill>
              </a:rPr>
              <a:t>, </a:t>
            </a:r>
            <a:r>
              <a:rPr lang="es-ES" sz="1600" dirty="0" err="1">
                <a:solidFill>
                  <a:srgbClr val="9AAE04"/>
                </a:solidFill>
              </a:rPr>
              <a:t>Technology</a:t>
            </a:r>
            <a:r>
              <a:rPr lang="es-ES" sz="1600" dirty="0">
                <a:solidFill>
                  <a:srgbClr val="9AAE04"/>
                </a:solidFill>
              </a:rPr>
              <a:t> and </a:t>
            </a:r>
            <a:r>
              <a:rPr lang="es-ES" sz="1600" dirty="0" err="1">
                <a:solidFill>
                  <a:srgbClr val="9AAE04"/>
                </a:solidFill>
              </a:rPr>
              <a:t>Operations</a:t>
            </a:r>
            <a:r>
              <a:rPr lang="es-ES" sz="1600" dirty="0">
                <a:solidFill>
                  <a:srgbClr val="9AAE04"/>
                </a:solidFill>
              </a:rPr>
              <a:t> </a:t>
            </a:r>
          </a:p>
          <a:p>
            <a:pPr marL="0" indent="0" algn="r">
              <a:buNone/>
            </a:pPr>
            <a:endParaRPr lang="es-ES" sz="1600" dirty="0">
              <a:solidFill>
                <a:srgbClr val="9AAE04"/>
              </a:solidFill>
            </a:endParaRPr>
          </a:p>
        </p:txBody>
      </p:sp>
      <p:sp>
        <p:nvSpPr>
          <p:cNvPr id="10" name="Marcador de texto 6"/>
          <p:cNvSpPr txBox="1">
            <a:spLocks/>
          </p:cNvSpPr>
          <p:nvPr userDrawn="1"/>
        </p:nvSpPr>
        <p:spPr>
          <a:xfrm>
            <a:off x="6383991" y="5931854"/>
            <a:ext cx="2396754" cy="3665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s-ES" sz="1500" b="1" dirty="0">
                <a:solidFill>
                  <a:srgbClr val="969696"/>
                </a:solidFill>
              </a:rPr>
              <a:t>everis.com</a:t>
            </a:r>
          </a:p>
        </p:txBody>
      </p:sp>
    </p:spTree>
    <p:extLst>
      <p:ext uri="{BB962C8B-B14F-4D97-AF65-F5344CB8AC3E}">
        <p14:creationId xmlns:p14="http://schemas.microsoft.com/office/powerpoint/2010/main" val="128966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543300"/>
            <a:ext cx="9144000" cy="3295651"/>
          </a:xfrm>
          <a:prstGeom prst="rect">
            <a:avLst/>
          </a:prstGeom>
        </p:spPr>
      </p:pic>
      <p:sp>
        <p:nvSpPr>
          <p:cNvPr id="30" name="Elipse 29"/>
          <p:cNvSpPr/>
          <p:nvPr userDrawn="1"/>
        </p:nvSpPr>
        <p:spPr>
          <a:xfrm>
            <a:off x="797013" y="2992064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/>
          <p:cNvSpPr/>
          <p:nvPr userDrawn="1"/>
        </p:nvSpPr>
        <p:spPr>
          <a:xfrm>
            <a:off x="2053255" y="2992064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Elipse 31"/>
          <p:cNvSpPr/>
          <p:nvPr userDrawn="1"/>
        </p:nvSpPr>
        <p:spPr>
          <a:xfrm>
            <a:off x="3360310" y="2992064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4" name="Elipse 33"/>
          <p:cNvSpPr/>
          <p:nvPr userDrawn="1"/>
        </p:nvSpPr>
        <p:spPr>
          <a:xfrm>
            <a:off x="4667365" y="3003813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5" name="Elipse 34"/>
          <p:cNvSpPr/>
          <p:nvPr userDrawn="1"/>
        </p:nvSpPr>
        <p:spPr>
          <a:xfrm>
            <a:off x="5974420" y="3003813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6" name="Elipse 35"/>
          <p:cNvSpPr/>
          <p:nvPr userDrawn="1"/>
        </p:nvSpPr>
        <p:spPr>
          <a:xfrm>
            <a:off x="7281475" y="3003813"/>
            <a:ext cx="1185334" cy="118533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54178" y="1319056"/>
            <a:ext cx="1733550" cy="396874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Texto</a:t>
            </a:r>
            <a:endParaRPr lang="en-U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0" hasCustomPrompt="1"/>
          </p:nvPr>
        </p:nvSpPr>
        <p:spPr>
          <a:xfrm>
            <a:off x="1078529" y="2547139"/>
            <a:ext cx="588434" cy="36353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8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01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1" hasCustomPrompt="1"/>
          </p:nvPr>
        </p:nvSpPr>
        <p:spPr>
          <a:xfrm>
            <a:off x="2345893" y="2544784"/>
            <a:ext cx="588434" cy="364966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lang="es-ES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lang="es-ES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lang="es-ES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lang="es-ES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lang="es-ES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0" lvl="0" indent="0" algn="ctr">
              <a:buFontTx/>
              <a:buNone/>
            </a:pPr>
            <a:r>
              <a:rPr lang="es-ES" dirty="0"/>
              <a:t>02</a:t>
            </a:r>
          </a:p>
        </p:txBody>
      </p:sp>
      <p:sp>
        <p:nvSpPr>
          <p:cNvPr id="20" name="Marcador de texto 19"/>
          <p:cNvSpPr>
            <a:spLocks noGrp="1"/>
          </p:cNvSpPr>
          <p:nvPr>
            <p:ph type="body" sz="quarter" idx="15" hasCustomPrompt="1"/>
          </p:nvPr>
        </p:nvSpPr>
        <p:spPr>
          <a:xfrm>
            <a:off x="923497" y="3229342"/>
            <a:ext cx="939170" cy="71077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pic>
        <p:nvPicPr>
          <p:cNvPr id="25" name="Imagen 2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013" y="1231671"/>
            <a:ext cx="823297" cy="543686"/>
          </a:xfrm>
          <a:prstGeom prst="rect">
            <a:avLst/>
          </a:prstGeom>
        </p:spPr>
      </p:pic>
      <p:sp>
        <p:nvSpPr>
          <p:cNvPr id="29" name="Marcador de texto 28"/>
          <p:cNvSpPr>
            <a:spLocks noGrp="1"/>
          </p:cNvSpPr>
          <p:nvPr>
            <p:ph type="body" sz="quarter" idx="16" hasCustomPrompt="1"/>
          </p:nvPr>
        </p:nvSpPr>
        <p:spPr>
          <a:xfrm>
            <a:off x="2157510" y="3229341"/>
            <a:ext cx="965200" cy="71077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17" hasCustomPrompt="1"/>
          </p:nvPr>
        </p:nvSpPr>
        <p:spPr>
          <a:xfrm>
            <a:off x="3470377" y="3229341"/>
            <a:ext cx="965200" cy="71077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37" name="Marcador de texto 36"/>
          <p:cNvSpPr>
            <a:spLocks noGrp="1"/>
          </p:cNvSpPr>
          <p:nvPr>
            <p:ph type="body" sz="quarter" idx="18" hasCustomPrompt="1"/>
          </p:nvPr>
        </p:nvSpPr>
        <p:spPr>
          <a:xfrm>
            <a:off x="4777432" y="3229340"/>
            <a:ext cx="962968" cy="71077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39" name="Marcador de texto 38"/>
          <p:cNvSpPr>
            <a:spLocks noGrp="1"/>
          </p:cNvSpPr>
          <p:nvPr>
            <p:ph type="body" sz="quarter" idx="19" hasCustomPrompt="1"/>
          </p:nvPr>
        </p:nvSpPr>
        <p:spPr>
          <a:xfrm>
            <a:off x="6081576" y="3239132"/>
            <a:ext cx="971021" cy="70098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46" name="Marcador de texto 40"/>
          <p:cNvSpPr>
            <a:spLocks noGrp="1"/>
          </p:cNvSpPr>
          <p:nvPr>
            <p:ph type="body" sz="quarter" idx="20" hasCustomPrompt="1"/>
          </p:nvPr>
        </p:nvSpPr>
        <p:spPr>
          <a:xfrm>
            <a:off x="3658760" y="2543658"/>
            <a:ext cx="588434" cy="376008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03</a:t>
            </a:r>
          </a:p>
        </p:txBody>
      </p:sp>
      <p:sp>
        <p:nvSpPr>
          <p:cNvPr id="47" name="Marcador de texto 42"/>
          <p:cNvSpPr>
            <a:spLocks noGrp="1"/>
          </p:cNvSpPr>
          <p:nvPr>
            <p:ph type="body" sz="quarter" idx="21" hasCustomPrompt="1"/>
          </p:nvPr>
        </p:nvSpPr>
        <p:spPr>
          <a:xfrm>
            <a:off x="4935640" y="2558537"/>
            <a:ext cx="589492" cy="35121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04</a:t>
            </a:r>
          </a:p>
        </p:txBody>
      </p:sp>
      <p:sp>
        <p:nvSpPr>
          <p:cNvPr id="48" name="Marcador de texto 44"/>
          <p:cNvSpPr>
            <a:spLocks noGrp="1"/>
          </p:cNvSpPr>
          <p:nvPr>
            <p:ph type="body" sz="quarter" idx="22" hasCustomPrompt="1"/>
          </p:nvPr>
        </p:nvSpPr>
        <p:spPr>
          <a:xfrm>
            <a:off x="6286063" y="2556165"/>
            <a:ext cx="588434" cy="35358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2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05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23" hasCustomPrompt="1"/>
          </p:nvPr>
        </p:nvSpPr>
        <p:spPr>
          <a:xfrm>
            <a:off x="7420444" y="3229339"/>
            <a:ext cx="927690" cy="71077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s-ES" sz="1400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s-ES" dirty="0"/>
              <a:t>Texto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4" hasCustomPrompt="1"/>
          </p:nvPr>
        </p:nvSpPr>
        <p:spPr>
          <a:xfrm>
            <a:off x="7579925" y="2539674"/>
            <a:ext cx="588434" cy="3929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" sz="2800" kern="1200" dirty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s-E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27802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62125"/>
            <a:ext cx="9144000" cy="3362325"/>
          </a:xfrm>
          <a:prstGeom prst="rect">
            <a:avLst/>
          </a:prstGeom>
        </p:spPr>
      </p:pic>
      <p:sp>
        <p:nvSpPr>
          <p:cNvPr id="15" name="Elipse 14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51559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18733"/>
            <a:ext cx="9144000" cy="3386668"/>
          </a:xfrm>
          <a:prstGeom prst="rect">
            <a:avLst/>
          </a:prstGeom>
        </p:spPr>
      </p:pic>
      <p:sp>
        <p:nvSpPr>
          <p:cNvPr id="6" name="Elipse 5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2930881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819275"/>
            <a:ext cx="9144000" cy="3276600"/>
          </a:xfrm>
          <a:prstGeom prst="rect">
            <a:avLst/>
          </a:prstGeom>
        </p:spPr>
      </p:pic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6" name="Elipse 5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3058361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828801"/>
            <a:ext cx="9144000" cy="3251199"/>
          </a:xfrm>
          <a:prstGeom prst="rect">
            <a:avLst/>
          </a:prstGeom>
        </p:spPr>
      </p:pic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6" name="Elipse 5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17001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62125"/>
            <a:ext cx="9144000" cy="3305175"/>
          </a:xfrm>
          <a:prstGeom prst="rect">
            <a:avLst/>
          </a:prstGeom>
        </p:spPr>
      </p:pic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7" name="Elipse 6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105895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43075"/>
            <a:ext cx="9144000" cy="3381376"/>
          </a:xfrm>
          <a:prstGeom prst="rect">
            <a:avLst/>
          </a:prstGeom>
        </p:spPr>
      </p:pic>
      <p:sp>
        <p:nvSpPr>
          <p:cNvPr id="10" name="Marcador de texto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241" y="4296698"/>
            <a:ext cx="1202797" cy="47360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00</a:t>
            </a:r>
          </a:p>
        </p:txBody>
      </p:sp>
      <p:sp>
        <p:nvSpPr>
          <p:cNvPr id="6" name="Elipse 5"/>
          <p:cNvSpPr/>
          <p:nvPr userDrawn="1"/>
        </p:nvSpPr>
        <p:spPr>
          <a:xfrm>
            <a:off x="1413929" y="3813332"/>
            <a:ext cx="1617133" cy="161713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1" hasCustomPrompt="1"/>
          </p:nvPr>
        </p:nvSpPr>
        <p:spPr>
          <a:xfrm>
            <a:off x="1520025" y="4296698"/>
            <a:ext cx="1404938" cy="6504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FontTx/>
              <a:buNone/>
              <a:defRPr sz="1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26822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644712"/>
            <a:ext cx="9144000" cy="1758369"/>
          </a:xfrm>
          <a:prstGeom prst="rect">
            <a:avLst/>
          </a:prstGeom>
        </p:spPr>
      </p:pic>
      <p:cxnSp>
        <p:nvCxnSpPr>
          <p:cNvPr id="12" name="Conector recto 11"/>
          <p:cNvCxnSpPr/>
          <p:nvPr userDrawn="1"/>
        </p:nvCxnSpPr>
        <p:spPr>
          <a:xfrm flipH="1">
            <a:off x="360491" y="688798"/>
            <a:ext cx="12353" cy="73892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/>
          <p:cNvSpPr>
            <a:spLocks noGrp="1"/>
          </p:cNvSpPr>
          <p:nvPr>
            <p:ph type="body" sz="quarter" idx="11" hasCustomPrompt="1"/>
          </p:nvPr>
        </p:nvSpPr>
        <p:spPr>
          <a:xfrm>
            <a:off x="536518" y="869756"/>
            <a:ext cx="1434986" cy="42160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6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6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6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6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Texto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3"/>
          </p:nvPr>
        </p:nvSpPr>
        <p:spPr>
          <a:xfrm>
            <a:off x="2354367" y="884088"/>
            <a:ext cx="4370931" cy="34834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505050"/>
                </a:solidFill>
              </a:defRPr>
            </a:lvl1pPr>
            <a:lvl2pPr marL="457200" indent="0">
              <a:buFontTx/>
              <a:buNone/>
              <a:defRPr sz="1400">
                <a:solidFill>
                  <a:srgbClr val="505050"/>
                </a:solidFill>
              </a:defRPr>
            </a:lvl2pPr>
            <a:lvl3pPr marL="914400" indent="0">
              <a:buFontTx/>
              <a:buNone/>
              <a:defRPr sz="1400">
                <a:solidFill>
                  <a:srgbClr val="505050"/>
                </a:solidFill>
              </a:defRPr>
            </a:lvl3pPr>
            <a:lvl4pPr marL="1371600" indent="0">
              <a:buFontTx/>
              <a:buNone/>
              <a:defRPr sz="1400">
                <a:solidFill>
                  <a:srgbClr val="505050"/>
                </a:solidFill>
              </a:defRPr>
            </a:lvl4pPr>
            <a:lvl5pPr marL="1828800" indent="0">
              <a:buFontTx/>
              <a:buNone/>
              <a:defRPr sz="1400">
                <a:solidFill>
                  <a:srgbClr val="505050"/>
                </a:solidFill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0"/>
            <a:endParaRPr lang="es-ES" dirty="0"/>
          </a:p>
          <a:p>
            <a:pPr lvl="0"/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4" hasCustomPrompt="1"/>
          </p:nvPr>
        </p:nvSpPr>
        <p:spPr>
          <a:xfrm>
            <a:off x="536518" y="3718561"/>
            <a:ext cx="8051857" cy="5878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baseline="0">
                <a:solidFill>
                  <a:srgbClr val="9AAE04"/>
                </a:solidFill>
              </a:defRPr>
            </a:lvl1pPr>
          </a:lstStyle>
          <a:p>
            <a:pPr lvl="0"/>
            <a:r>
              <a:rPr lang="es-ES" dirty="0"/>
              <a:t>Título (Arial 18 bol verde)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7" hasCustomPrompt="1"/>
          </p:nvPr>
        </p:nvSpPr>
        <p:spPr>
          <a:xfrm>
            <a:off x="528153" y="4349977"/>
            <a:ext cx="8060221" cy="47627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lang="es-ES" sz="1400" b="0" kern="1200" baseline="0" dirty="0" smtClean="0">
                <a:solidFill>
                  <a:srgbClr val="6785C1"/>
                </a:solidFill>
                <a:latin typeface="+mn-lt"/>
                <a:ea typeface="+mn-ea"/>
                <a:cs typeface="+mn-cs"/>
              </a:defRPr>
            </a:lvl1pPr>
            <a:lvl2pPr>
              <a:defRPr lang="es-ES" sz="18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s-ES" sz="18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s-ES" sz="180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s-ES" sz="1800" b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s-ES" dirty="0"/>
              <a:t>Subtítulo (</a:t>
            </a:r>
            <a:r>
              <a:rPr lang="es-ES" dirty="0" err="1"/>
              <a:t>arial</a:t>
            </a:r>
            <a:r>
              <a:rPr lang="es-ES" dirty="0"/>
              <a:t> 14 azul)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8" hasCustomPrompt="1"/>
          </p:nvPr>
        </p:nvSpPr>
        <p:spPr>
          <a:xfrm>
            <a:off x="528153" y="4927093"/>
            <a:ext cx="8060221" cy="1346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rgbClr val="505050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s-ES" dirty="0"/>
              <a:t>Cuerpo de texto (</a:t>
            </a:r>
            <a:r>
              <a:rPr lang="es-ES" dirty="0" err="1"/>
              <a:t>arial</a:t>
            </a:r>
            <a:r>
              <a:rPr lang="es-ES" dirty="0"/>
              <a:t> 12 gris)</a:t>
            </a:r>
          </a:p>
        </p:txBody>
      </p:sp>
      <p:cxnSp>
        <p:nvCxnSpPr>
          <p:cNvPr id="14" name="Conector recto 13"/>
          <p:cNvCxnSpPr/>
          <p:nvPr userDrawn="1"/>
        </p:nvCxnSpPr>
        <p:spPr>
          <a:xfrm>
            <a:off x="2099776" y="826444"/>
            <a:ext cx="0" cy="523991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0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DAAFB-459D-4A3B-B069-2F3BF2030A0F}" type="datetimeFigureOut">
              <a:rPr lang="es-ES" smtClean="0"/>
              <a:t>28/01/2019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0D28D-4293-413D-BAE4-589134DC6206}" type="slidenum">
              <a:rPr lang="es-ES" smtClean="0"/>
              <a:t>‹Nº›</a:t>
            </a:fld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2254" y="170390"/>
            <a:ext cx="1545124" cy="96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98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7" r:id="rId4"/>
    <p:sldLayoutId id="2147483678" r:id="rId5"/>
    <p:sldLayoutId id="2147483691" r:id="rId6"/>
    <p:sldLayoutId id="2147483680" r:id="rId7"/>
    <p:sldLayoutId id="2147483684" r:id="rId8"/>
    <p:sldLayoutId id="2147483695" r:id="rId9"/>
    <p:sldLayoutId id="2147483693" r:id="rId10"/>
    <p:sldLayoutId id="2147483692" r:id="rId11"/>
    <p:sldLayoutId id="2147483694" r:id="rId12"/>
    <p:sldLayoutId id="2147483664" r:id="rId13"/>
    <p:sldLayoutId id="2147483696" r:id="rId14"/>
    <p:sldLayoutId id="2147483697" r:id="rId15"/>
    <p:sldLayoutId id="214748368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ECMAScrip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s.wikipedia.org/wiki/V8_(motor_JavaScript)" TargetMode="External"/><Relationship Id="rId5" Type="http://schemas.openxmlformats.org/officeDocument/2006/relationships/hyperlink" Target="https://es.wikipedia.org/wiki/Programaci%C3%B3n_dirigida_por_eventos" TargetMode="External"/><Relationship Id="rId4" Type="http://schemas.openxmlformats.org/officeDocument/2006/relationships/hyperlink" Target="https://es.wikipedia.org/wiki/I/O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Node.j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Microsof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s.wikipedia.org/wiki/MacOS" TargetMode="External"/><Relationship Id="rId5" Type="http://schemas.openxmlformats.org/officeDocument/2006/relationships/hyperlink" Target="https://es.wikipedia.org/wiki/N%C3%BAcleo_Linux" TargetMode="External"/><Relationship Id="rId4" Type="http://schemas.openxmlformats.org/officeDocument/2006/relationships/hyperlink" Target="https://es.wikipedia.org/wiki/Microsoft_Windows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wapi.co/" TargetMode="External"/><Relationship Id="rId2" Type="http://schemas.openxmlformats.org/officeDocument/2006/relationships/hyperlink" Target="https://github.com/toddmotto/public-apis" TargetMode="Externa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.io/guide/pipes" TargetMode="Externa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s/" TargetMode="External"/><Relationship Id="rId7" Type="http://schemas.openxmlformats.org/officeDocument/2006/relationships/hyperlink" Target="https://swapi.co/" TargetMode="External"/><Relationship Id="rId2" Type="http://schemas.openxmlformats.org/officeDocument/2006/relationships/hyperlink" Target="https://www.npmjs.com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angular.io/" TargetMode="External"/><Relationship Id="rId5" Type="http://schemas.openxmlformats.org/officeDocument/2006/relationships/hyperlink" Target="https://getbootstrap.com/" TargetMode="External"/><Relationship Id="rId4" Type="http://schemas.openxmlformats.org/officeDocument/2006/relationships/hyperlink" Target="https://code.visualstudio.com/" TargetMode="Externa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/>
          <p:cNvSpPr/>
          <p:nvPr/>
        </p:nvSpPr>
        <p:spPr>
          <a:xfrm>
            <a:off x="643730" y="3165100"/>
            <a:ext cx="2989264" cy="2989264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Taller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  <a:p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461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Dependencias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Cada componente o servicio puede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declarar en su constructor sus dependencias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hacia servicios inyectables, indicando el tipo esperado.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El constructor no tiene otra función que la de recibir las dependencias.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u="sng" dirty="0">
                <a:solidFill>
                  <a:schemeClr val="bg2">
                    <a:lumMod val="50000"/>
                  </a:schemeClr>
                </a:solidFill>
              </a:rPr>
              <a:t>Inversión del control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El componente dependiente expresa sus necesidades, pero es el </a:t>
            </a:r>
            <a:r>
              <a:rPr lang="es-ES" i="1" dirty="0" err="1">
                <a:solidFill>
                  <a:schemeClr val="bg2">
                    <a:lumMod val="50000"/>
                  </a:schemeClr>
                </a:solidFill>
              </a:rPr>
              <a:t>framework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el que en última instancia decide lo que recibirá;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el invocado cede el control al invocador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04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 err="1"/>
              <a:t>Binding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Interpolación: la manera más cómoda y usual de mostrar contenido dinámico en Angular. Utilizada en las plantillas HTML, se indica por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{{ }}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Pipes: Funciones de transformación de la presentación de un elemento. No cambian su valor real, y se indican mediante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|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Atributos evaluados: En HTML</a:t>
            </a:r>
            <a:r>
              <a:rPr lang="es-ES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disponemos de atributos para asignar valores constantes a propiedades de los elementos. Si se encierran entre corchetes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[]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se convierten en un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evaluador de expresiones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y puede recibir una variable o cualquier otra expresión.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Clases CSS: la directiva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ngClass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recibe un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array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strings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que en ejecución se convierten en una cadena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multivaluada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 clases CSS.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Eventos: Cualquier evento asociado a un elemento puede ejecutar una instrucción sin más que incluirlo entre paréntesis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()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 Idealmente dicha instrucción debe llamar a un método o función de la clase controladora.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730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Doble </a:t>
            </a:r>
            <a:r>
              <a:rPr lang="es-ES" dirty="0" err="1"/>
              <a:t>Binding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Angular también permite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omunicar la vista hacia el modelo, permitiendo al usuario modificar los datos a través de formularios. Es lo que se conoce como </a:t>
            </a:r>
            <a:r>
              <a:rPr lang="es-ES" i="1" dirty="0" err="1">
                <a:solidFill>
                  <a:schemeClr val="bg2">
                    <a:lumMod val="50000"/>
                  </a:schemeClr>
                </a:solidFill>
              </a:rPr>
              <a:t>double</a:t>
            </a:r>
            <a:r>
              <a:rPr lang="es-ES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i="1" dirty="0" err="1">
                <a:solidFill>
                  <a:schemeClr val="bg2">
                    <a:lumMod val="50000"/>
                  </a:schemeClr>
                </a:solidFill>
              </a:rPr>
              <a:t>binding</a:t>
            </a:r>
            <a:endParaRPr lang="es-ES" i="1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Doble enlace al modelo: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[(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</a:rPr>
              <a:t>ngModel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)] </a:t>
            </a:r>
            <a:r>
              <a:rPr lang="es-ES" i="1" dirty="0">
                <a:solidFill>
                  <a:schemeClr val="bg2">
                    <a:lumMod val="50000"/>
                  </a:schemeClr>
                </a:solidFill>
              </a:rPr>
              <a:t>banana in a box.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Une las capacidades de las expresiones y los eventos facilitando la comunicación bidireccional.</a:t>
            </a:r>
            <a:endParaRPr lang="es-ES" i="1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882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Estructuras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Directivas que afectan directamente a la estructura del árbol DOM. Se llaman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directivas estructurales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y comienzan por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*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Condicionales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 *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</a:rPr>
              <a:t>ngIf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hace que un elemento se incluya o se elimine en el </a:t>
            </a:r>
            <a:r>
              <a:rPr lang="es-ES" i="1" dirty="0">
                <a:solidFill>
                  <a:schemeClr val="bg2">
                    <a:lumMod val="50000"/>
                  </a:schemeClr>
                </a:solidFill>
              </a:rPr>
              <a:t>DOM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en función de los datos del modelo.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Repetitivas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 *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</a:rPr>
              <a:t>ngFor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inserta múltiples nodos hijos a un elemento dado.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506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20"/>
          <p:cNvSpPr>
            <a:spLocks noGrp="1"/>
          </p:cNvSpPr>
          <p:nvPr>
            <p:ph type="title"/>
          </p:nvPr>
        </p:nvSpPr>
        <p:spPr>
          <a:xfrm>
            <a:off x="1654177" y="1319056"/>
            <a:ext cx="3370903" cy="396874"/>
          </a:xfrm>
        </p:spPr>
        <p:txBody>
          <a:bodyPr/>
          <a:lstStyle/>
          <a:p>
            <a:r>
              <a:rPr lang="es-ES" dirty="0"/>
              <a:t>Taller Angular 7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15"/>
          </p:nvPr>
        </p:nvSpPr>
        <p:spPr>
          <a:xfrm>
            <a:off x="799070" y="3435178"/>
            <a:ext cx="1161535" cy="504941"/>
          </a:xfrm>
        </p:spPr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16"/>
          </p:nvPr>
        </p:nvSpPr>
        <p:spPr>
          <a:xfrm>
            <a:off x="2142067" y="3229341"/>
            <a:ext cx="1058333" cy="710777"/>
          </a:xfrm>
        </p:spPr>
        <p:txBody>
          <a:bodyPr/>
          <a:lstStyle/>
          <a:p>
            <a:r>
              <a:rPr lang="es-ES" b="1" dirty="0"/>
              <a:t>Entorno de desarrollo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ES" dirty="0"/>
              <a:t>Taller práctico</a:t>
            </a:r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algn="ctr"/>
            <a:endParaRPr lang="es-ES" dirty="0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4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Entorno </a:t>
            </a:r>
            <a:r>
              <a:rPr lang="es-ES"/>
              <a:t>de desarrollo</a:t>
            </a:r>
            <a:endParaRPr lang="es-ES" dirty="0"/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node.js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un entorno en tiempo de ejecución multiplataforma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Tiene código abierto,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Empleado en la capa del servidor (pero no limitándose a ello)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Basado en el lenguaje de programación </a:t>
            </a:r>
            <a:r>
              <a:rPr lang="es-ES" dirty="0">
                <a:hlinkClick r:id="rId3" tooltip="ECMAScript"/>
              </a:rPr>
              <a:t>ECMAScript</a:t>
            </a:r>
            <a:r>
              <a:rPr lang="es-ES" dirty="0"/>
              <a:t>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asíncrono,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Con </a:t>
            </a:r>
            <a:r>
              <a:rPr lang="es-ES" dirty="0">
                <a:hlinkClick r:id="rId4" tooltip="I/O"/>
              </a:rPr>
              <a:t>I/O</a:t>
            </a:r>
            <a:r>
              <a:rPr lang="es-ES" dirty="0"/>
              <a:t> de datos en una </a:t>
            </a:r>
            <a:r>
              <a:rPr lang="es-ES" dirty="0">
                <a:hlinkClick r:id="rId5" tooltip="Programación dirigida por eventos"/>
              </a:rPr>
              <a:t>arquitectura orientada a eventos</a:t>
            </a:r>
            <a:r>
              <a:rPr lang="es-ES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Basado en el motor </a:t>
            </a:r>
            <a:r>
              <a:rPr lang="es-ES" dirty="0">
                <a:hlinkClick r:id="rId6" tooltip="V8 (motor JavaScript)"/>
              </a:rPr>
              <a:t>V8</a:t>
            </a:r>
            <a:r>
              <a:rPr lang="es-ES" dirty="0"/>
              <a:t> de Google.</a:t>
            </a:r>
          </a:p>
          <a:p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https://nodejs.org/es</a:t>
            </a:r>
            <a:endParaRPr lang="es-ES" b="1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68313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Entorno de desarrollo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 err="1"/>
              <a:t>npm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r>
              <a:rPr lang="es-ES" b="1" dirty="0" err="1"/>
              <a:t>npm</a:t>
            </a:r>
            <a:r>
              <a:rPr lang="es-ES" dirty="0"/>
              <a:t> es el manejador de paquetes por defecto para </a:t>
            </a:r>
            <a:r>
              <a:rPr lang="es-ES" dirty="0">
                <a:hlinkClick r:id="rId3" tooltip="Node.js"/>
              </a:rPr>
              <a:t>Node.js</a:t>
            </a:r>
            <a:r>
              <a:rPr lang="es-ES" dirty="0"/>
              <a:t>, un entorno de ejecución para JavaScript.</a:t>
            </a:r>
          </a:p>
          <a:p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https://www.npmjs.com</a:t>
            </a:r>
            <a:endParaRPr lang="es-ES" b="1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19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Entorno de desarrollo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 err="1"/>
              <a:t>VSCode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r>
              <a:rPr lang="es-ES" b="1" dirty="0"/>
              <a:t>Visual Studio </a:t>
            </a:r>
            <a:r>
              <a:rPr lang="es-ES" b="1" dirty="0" err="1"/>
              <a:t>Code</a:t>
            </a:r>
            <a:r>
              <a:rPr lang="es-ES" dirty="0"/>
              <a:t> es un editor de código fuente desarrollado por </a:t>
            </a:r>
            <a:r>
              <a:rPr lang="es-ES" dirty="0">
                <a:hlinkClick r:id="rId3" tooltip="Microsoft"/>
              </a:rPr>
              <a:t>Microsoft</a:t>
            </a:r>
            <a:r>
              <a:rPr lang="es-ES" dirty="0"/>
              <a:t> para </a:t>
            </a:r>
            <a:r>
              <a:rPr lang="es-ES" dirty="0">
                <a:hlinkClick r:id="rId4" tooltip="Microsoft Windows"/>
              </a:rPr>
              <a:t>Windows</a:t>
            </a:r>
            <a:r>
              <a:rPr lang="es-ES" dirty="0"/>
              <a:t> , </a:t>
            </a:r>
            <a:r>
              <a:rPr lang="es-ES" dirty="0">
                <a:hlinkClick r:id="rId5" tooltip="Núcleo Linux"/>
              </a:rPr>
              <a:t>Linux</a:t>
            </a:r>
            <a:r>
              <a:rPr lang="es-ES" dirty="0"/>
              <a:t> y </a:t>
            </a:r>
            <a:r>
              <a:rPr lang="es-ES" dirty="0">
                <a:hlinkClick r:id="rId6" tooltip="MacOS"/>
              </a:rPr>
              <a:t>macOS</a:t>
            </a:r>
            <a:r>
              <a:rPr lang="es-ES" dirty="0"/>
              <a:t>. </a:t>
            </a:r>
          </a:p>
          <a:p>
            <a:r>
              <a:rPr lang="es-ES" dirty="0"/>
              <a:t>Es gratuito y de código abierto.</a:t>
            </a:r>
          </a:p>
          <a:p>
            <a:endParaRPr lang="es-ES" dirty="0"/>
          </a:p>
          <a:p>
            <a:pPr algn="ctr"/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https://code.visualstudio.com/</a:t>
            </a:r>
            <a:endParaRPr lang="es-ES" b="1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4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Entorno de desarrollo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 err="1"/>
              <a:t>VSCode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r>
              <a:rPr lang="es-ES" dirty="0"/>
              <a:t>Extensiones recomendadas: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Angular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essentials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Angular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snippets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Path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intellisense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TSlint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Prettier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Chrome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debugger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Material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Icon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Theme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885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Entorno de desarrollo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Angular CLI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algn="ctr"/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–g @angular/cli</a:t>
            </a:r>
          </a:p>
          <a:p>
            <a:pPr algn="ctr"/>
            <a:endParaRPr lang="es-ES" dirty="0"/>
          </a:p>
          <a:p>
            <a:r>
              <a:rPr lang="es-ES" u="sng" dirty="0">
                <a:solidFill>
                  <a:schemeClr val="bg2">
                    <a:lumMod val="50000"/>
                  </a:schemeClr>
                </a:solidFill>
              </a:rPr>
              <a:t>NOTA para equipos con Windows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para compilar SCSS es necesario tener instaladas las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windows-build-tools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npm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 Para ello, desde una consola con permisos de administrador ejecutamos:</a:t>
            </a:r>
          </a:p>
          <a:p>
            <a:pPr algn="ctr"/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–-global –-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production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windows-build-tools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9470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20"/>
          <p:cNvSpPr>
            <a:spLocks noGrp="1"/>
          </p:cNvSpPr>
          <p:nvPr>
            <p:ph type="title"/>
          </p:nvPr>
        </p:nvSpPr>
        <p:spPr>
          <a:xfrm>
            <a:off x="1654177" y="1319056"/>
            <a:ext cx="3370903" cy="396874"/>
          </a:xfrm>
        </p:spPr>
        <p:txBody>
          <a:bodyPr/>
          <a:lstStyle/>
          <a:p>
            <a:r>
              <a:rPr lang="es-ES" dirty="0"/>
              <a:t>Taller Angular 7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15"/>
          </p:nvPr>
        </p:nvSpPr>
        <p:spPr>
          <a:xfrm>
            <a:off x="799070" y="3435178"/>
            <a:ext cx="1161535" cy="504941"/>
          </a:xfrm>
        </p:spPr>
        <p:txBody>
          <a:bodyPr/>
          <a:lstStyle/>
          <a:p>
            <a:r>
              <a:rPr lang="es-ES" b="1" dirty="0"/>
              <a:t>Angular 7</a:t>
            </a:r>
          </a:p>
        </p:txBody>
      </p:sp>
      <p:sp>
        <p:nvSpPr>
          <p:cNvPr id="25" name="Marcador de texto 2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s-ES" dirty="0"/>
              <a:t>Entorno de desarrollo</a:t>
            </a:r>
          </a:p>
        </p:txBody>
      </p:sp>
      <p:sp>
        <p:nvSpPr>
          <p:cNvPr id="26" name="Marcador de texto 2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ES" dirty="0"/>
              <a:t>Taller práctico</a:t>
            </a:r>
          </a:p>
        </p:txBody>
      </p:sp>
      <p:sp>
        <p:nvSpPr>
          <p:cNvPr id="27" name="Marcador de texto 2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29" name="Marcador de texto 2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1" name="Marcador de texto 3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2" name="Marcador de texto 3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algn="ctr"/>
            <a:endParaRPr lang="es-ES" dirty="0"/>
          </a:p>
        </p:txBody>
      </p:sp>
      <p:sp>
        <p:nvSpPr>
          <p:cNvPr id="33" name="Marcador de texto 3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637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Crear un nuevo proyecto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algn="ctr"/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new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-app</a:t>
            </a:r>
          </a:p>
          <a:p>
            <a:pPr algn="ctr"/>
            <a:endParaRPr lang="es-ES" dirty="0"/>
          </a:p>
          <a:p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Nota: en el nombre de la aplicación no puede haber _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6077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Análisis del esqueleto generado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package.json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+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node_modules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npm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start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npm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 test</a:t>
            </a: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npm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 run e2e</a:t>
            </a: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npm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 run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build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angular.json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910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Análisis del esqueleto generado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20" y="2232367"/>
            <a:ext cx="7508822" cy="381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3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Análisis del esqueleto generado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src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/</a:t>
            </a:r>
          </a:p>
          <a:p>
            <a:pPr marL="800100" lvl="1" indent="-34290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module -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ngModule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componentes</a:t>
            </a:r>
          </a:p>
          <a:p>
            <a:pPr marL="800100" lvl="1" indent="-34290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</a:rPr>
              <a:t>plantillas</a:t>
            </a:r>
          </a:p>
          <a:p>
            <a:pPr marL="800100" lvl="1" indent="-34290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</a:rPr>
              <a:t>router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35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Arrancar la aplicación generada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lnSpc>
                <a:spcPct val="150000"/>
              </a:lnSpc>
            </a:pP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114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Accedemos a ella a través de un navegador:</a:t>
            </a:r>
          </a:p>
          <a:p>
            <a:pPr algn="ctr">
              <a:lnSpc>
                <a:spcPct val="150000"/>
              </a:lnSpc>
            </a:pP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http://localhost:4200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7764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0" y="1846913"/>
            <a:ext cx="6700838" cy="361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6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Instalar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bootstrap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save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bootstrap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La información de los paquetes utilizados está en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package.json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Para utilizar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bootstrap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debemos indicarlo en el fichero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angular.json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3731357"/>
            <a:ext cx="8220620" cy="83099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[</a:t>
            </a:r>
          </a:p>
          <a:p>
            <a:pPr lvl="1"/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src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/styles.css"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node_modules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bootstrap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dist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css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/bootstrap.min.css"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  <a:endParaRPr lang="es-ES" sz="120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31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Preparamos la aplicación generada para insertar nuestros propios componentes.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el componente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HomeComponent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homeComponent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Modificar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index.html</a:t>
            </a: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Para utilizar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bootstrap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debemos indicarlo en el fichero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angular.json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3324138"/>
            <a:ext cx="8220620" cy="267765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lang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"en"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charset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"utf-8"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MyApp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base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"/"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meta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viewport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width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device-width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initial-scale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=1"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link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icon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image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/x-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icon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href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"favicon.ico"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app-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root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app-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root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body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html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97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Importar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HomeComponent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app.module.ts</a:t>
            </a:r>
            <a:endParaRPr lang="es-ES" dirty="0"/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200864"/>
            <a:ext cx="8220620" cy="415498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platform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-browser'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'./app-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routing.module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app.component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/home/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home.component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AppRoutingModule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10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Controlador: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home.component.ts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200864"/>
            <a:ext cx="8220620" cy="323165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selector: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'app-home'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templateUrl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'./home.component.html'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styleUrls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'./home.component.css'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implements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-app'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 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5141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¿Qué es?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11" y="1716540"/>
            <a:ext cx="8888889" cy="45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92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Utilización del nuevo componente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app-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routing.module.ts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505664"/>
            <a:ext cx="8220620" cy="64633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73566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Plantilla HTML: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home.component.html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200864"/>
            <a:ext cx="8220620" cy="230832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text-align:center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Welcome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to {{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}}!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"300"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"Angular Logo"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data:image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svg+xml;base64,PHN2ZyB4bWxucz0iaHR0cDovL3d3dy53My5vcmcvMjAwMC9zdmciIHZpZXdCb3g9IjAgMCAyNTAgMjUwIj4KICAgIDxwYXRoIGZpbGw9IiNERDAwMzEiIGQ9Ik0xMjUgMzBMMzEuOSA2My4ybDE0LjIgMTIzLjFMMTI1IDIzMGw3OC45LTQzLjcgMTQuMi0xMjMuMXoiIC8+CiAgICA8cGF0aCBmaWxsPSIjQzMwMDJGIiBkPSJNMTI1IDMwdjIyLjItLjFWMjMwbDc4LjktNDMuNyAxNC4yLTEyMy4xTDEyNSAzMHoiIC8+CiAgICA8cGF0aCAgZmlsbD0iI0ZGRkZGRiIgZD0iTTEyNSA1Mi4xTDY2LjggMTgyLjZoMjEuN2wxMS43LTI5LjJoNDkuNGwxMS43IDI5LjJIMTgzTDEyNSA1Mi4xem0xNyA4My4zaC0zNGwxNy00MC45IDE3IDQwLjl6IiAvPgogIDwvc3ZnPg==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11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Corregir los test: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home.component.spec.ts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200864"/>
            <a:ext cx="8220620" cy="304698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should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create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()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expect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toBeTruthy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`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should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have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as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-app'`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()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fixture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TestBed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app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fixture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debugElement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componentInstance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expect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toEqual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-app'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should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render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title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in a h1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tag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()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fixture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TestBed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createComponent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fixture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detectChanges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compiled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fixture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debugElement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nativeElement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expect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compiled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querySelector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'h1'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textContent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toContain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Welcome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to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-app!'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6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536518" y="5247852"/>
            <a:ext cx="8220620" cy="60261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Nos llevamos los test desde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app.component.spec.ts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1331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399" y="1581336"/>
            <a:ext cx="7117234" cy="3407519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1828800" y="3285095"/>
            <a:ext cx="1701800" cy="1346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714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Generamos un nuevo componente ‘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MyComponent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’:</a:t>
            </a:r>
            <a:endParaRPr lang="es-ES" dirty="0"/>
          </a:p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" y="2713262"/>
            <a:ext cx="4306736" cy="206193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r="60926" b="49613"/>
          <a:stretch/>
        </p:blipFill>
        <p:spPr>
          <a:xfrm>
            <a:off x="5003800" y="2586262"/>
            <a:ext cx="3572933" cy="2205871"/>
          </a:xfrm>
          <a:prstGeom prst="rect">
            <a:avLst/>
          </a:prstGeom>
        </p:spPr>
      </p:pic>
      <p:cxnSp>
        <p:nvCxnSpPr>
          <p:cNvPr id="6" name="Conector recto 5"/>
          <p:cNvCxnSpPr/>
          <p:nvPr/>
        </p:nvCxnSpPr>
        <p:spPr>
          <a:xfrm>
            <a:off x="4450669" y="2455333"/>
            <a:ext cx="0" cy="24130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Generar un nuevo componente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myComponent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Podemos comprobar como se generan los ficheros con el componente, la plantilla HTML, la hoja de estilos y un fichero .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spec.ts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con un test básico.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659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Utilización del nuevo componente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app-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routing.module.ts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Botón: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home.component.html</a:t>
            </a:r>
            <a:endParaRPr lang="es-E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505664"/>
            <a:ext cx="8220620" cy="83099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9" name="Rectángulo 8"/>
          <p:cNvSpPr/>
          <p:nvPr/>
        </p:nvSpPr>
        <p:spPr>
          <a:xfrm>
            <a:off x="536518" y="3719664"/>
            <a:ext cx="8220620" cy="193899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"col-3"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btn-primary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routerLink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    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 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75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Importar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MyComponent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app.module.ts</a:t>
            </a:r>
            <a:endParaRPr lang="es-ES" dirty="0"/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200864"/>
            <a:ext cx="8220620" cy="378565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platform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-browser'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'./app-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routing.module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app.component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BrowserModule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AppRoutingModule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providers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bootstrap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AppComponent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AppModule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25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Generamos un nuevo componente ‘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MyComponent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’:</a:t>
            </a:r>
            <a:endParaRPr lang="es-ES" dirty="0"/>
          </a:p>
          <a:p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" y="2713262"/>
            <a:ext cx="4306736" cy="206193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r="60926" b="49613"/>
          <a:stretch/>
        </p:blipFill>
        <p:spPr>
          <a:xfrm>
            <a:off x="5003800" y="2586262"/>
            <a:ext cx="3572933" cy="2205871"/>
          </a:xfrm>
          <a:prstGeom prst="rect">
            <a:avLst/>
          </a:prstGeom>
        </p:spPr>
      </p:pic>
      <p:cxnSp>
        <p:nvCxnSpPr>
          <p:cNvPr id="6" name="Conector recto 5"/>
          <p:cNvCxnSpPr/>
          <p:nvPr/>
        </p:nvCxnSpPr>
        <p:spPr>
          <a:xfrm>
            <a:off x="4450669" y="2455333"/>
            <a:ext cx="0" cy="24130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08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73963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Estilos: los estilos definidos en la hoja de estilos de un componente se aplican </a:t>
            </a:r>
            <a:r>
              <a:rPr lang="es-ES" u="sng" dirty="0">
                <a:solidFill>
                  <a:schemeClr val="bg2">
                    <a:lumMod val="50000"/>
                  </a:schemeClr>
                </a:solidFill>
              </a:rPr>
              <a:t>únicamente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en ese componente. Esto se consigue con la aplicación de: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Al ser un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array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podemos aplicar todas las hojas de estilos que necesitemos.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454864"/>
            <a:ext cx="822062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styleUrls</a:t>
            </a:r>
            <a:r>
              <a:rPr lang="es-ES" sz="1200" b="1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home.component.scss</a:t>
            </a:r>
            <a:r>
              <a:rPr lang="es-ES" sz="1200" b="1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b="1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943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¿Qué es?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70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Angular es un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framework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de desarrollo para JavaScript creado por Google</a:t>
            </a:r>
            <a:r>
              <a:rPr lang="es-ES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bg2">
                    <a:lumMod val="50000"/>
                  </a:schemeClr>
                </a:solidFill>
              </a:rPr>
              <a:t>Angular ≠ </a:t>
            </a:r>
            <a:r>
              <a:rPr lang="es-ES" dirty="0" err="1" smtClean="0">
                <a:solidFill>
                  <a:schemeClr val="bg2">
                    <a:lumMod val="50000"/>
                  </a:schemeClr>
                </a:solidFill>
              </a:rPr>
              <a:t>angularjs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Permite el desarrollo de aplicaciones web 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SPA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(Single Page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Application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) .</a:t>
            </a:r>
          </a:p>
          <a:p>
            <a:pPr marL="1028700" lvl="1" indent="-342900">
              <a:lnSpc>
                <a:spcPct val="150000"/>
              </a:lnSpc>
            </a:pP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SPAs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: aplicaciones web reactivas que no recargan el navegador, aplicando una separación completa entre el </a:t>
            </a: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front-end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 y el back-</a:t>
            </a: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end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1028700" lvl="1" indent="-342900">
              <a:lnSpc>
                <a:spcPct val="150000"/>
              </a:lnSpc>
            </a:pP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SPAs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: el </a:t>
            </a: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framework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 se encarga de la gestión de las vistas y el </a:t>
            </a:r>
            <a:r>
              <a:rPr lang="es-ES" sz="1100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 entre ellas, y al servidor solo se le hacen </a:t>
            </a:r>
            <a:r>
              <a:rPr lang="es-ES" sz="1100" b="1" dirty="0">
                <a:solidFill>
                  <a:schemeClr val="bg2">
                    <a:lumMod val="50000"/>
                  </a:schemeClr>
                </a:solidFill>
              </a:rPr>
              <a:t>peticiones asíncronas 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para obtener los datos a alimentan a esas vistas, generalmente a un </a:t>
            </a:r>
            <a:r>
              <a:rPr lang="es-ES" sz="1100" b="1" dirty="0">
                <a:solidFill>
                  <a:schemeClr val="bg2">
                    <a:lumMod val="50000"/>
                  </a:schemeClr>
                </a:solidFill>
              </a:rPr>
              <a:t>API REST</a:t>
            </a:r>
            <a:r>
              <a:rPr lang="es-ES" sz="1100" dirty="0">
                <a:solidFill>
                  <a:schemeClr val="bg2">
                    <a:lumMod val="50000"/>
                  </a:schemeClr>
                </a:solidFill>
              </a:rPr>
              <a:t>.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118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Obtener datos del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backend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Directorio de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APIs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públicas:</a:t>
            </a:r>
          </a:p>
          <a:p>
            <a:pPr algn="ctr">
              <a:lnSpc>
                <a:spcPct val="150000"/>
              </a:lnSpc>
            </a:pP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https://github.com/toddmotto/public-apis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Star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Wars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Api</a:t>
            </a:r>
          </a:p>
          <a:p>
            <a:pPr algn="ctr">
              <a:lnSpc>
                <a:spcPct val="150000"/>
              </a:lnSpc>
            </a:pP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https://swapi.co/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nuevo módulo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module modules/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</a:t>
            </a:r>
            <a:endParaRPr lang="es-E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055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15" y="1646228"/>
            <a:ext cx="7496432" cy="358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3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73963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Importar el módulo utilizando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lazy-loading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app-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routing.module.ts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536518" y="2153247"/>
            <a:ext cx="8220620" cy="415498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/home/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home.component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//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update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the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route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array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with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these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loadChildren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'./modules/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swinfo.module#SWInfoModule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forRoot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useHash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})],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AppRoutingModule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52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7396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nuevo módulo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Importar el módulo utilizando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lazy-loading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app-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routing.module.ts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523067"/>
            <a:ext cx="8220620" cy="415498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my-component.component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/home/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home.component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//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update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the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route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array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with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these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HomeComponent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MyComponentComponent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loadChildren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'./modules/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swinfo.module#SWInfoModule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forRoot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useHash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})],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AppRoutingModule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33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7396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nuevo módulo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crear el fichero: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swinfo.routing.ts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593514"/>
            <a:ext cx="8220620" cy="212365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[];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forChild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34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7396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nuevo módulo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añadir un botón para navegar hasta nuestro nuevo módulo desde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home.component.html</a:t>
            </a: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593514"/>
            <a:ext cx="8220620" cy="286232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"col-3"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btn-primary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routerLink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myComponent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   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My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        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    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"col-3"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btn-primary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routerLink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   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Star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Wars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Info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9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15" y="1646228"/>
            <a:ext cx="7496432" cy="358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4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nuevo servicio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modules/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4883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Acceder a SWAPI para obtener el listado de personajes: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swinfo.service.ts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84793" y="2093326"/>
            <a:ext cx="8220620" cy="452431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Injectable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common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/http'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Observable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rxjs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rxjs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operators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Injectable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providedIn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root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host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'https://swapi.co/api'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HttpClient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) { 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 </a:t>
            </a:r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Observable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any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pipe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map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C586C0"/>
                </a:solidFill>
                <a:latin typeface="Consolas" panose="020B0609020204030204" pitchFamily="49" charset="0"/>
              </a:rPr>
              <a:t>				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	})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317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sz="1600" dirty="0">
                <a:solidFill>
                  <a:schemeClr val="bg2">
                    <a:lumMod val="50000"/>
                  </a:schemeClr>
                </a:solidFill>
              </a:rPr>
              <a:t>Servicios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Para acceder a recursos a través de una API REST Angular nos proporciona el cliente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HttpClient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AJAX (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callbacks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) =&gt;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Promises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=&gt; Observables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Programación reactiva con Observables: suscribe +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operators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8424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 err="1"/>
              <a:t>TypeScript</a:t>
            </a:r>
            <a:endParaRPr lang="es-ES" dirty="0"/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70" y="178342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/>
              <a:t>TypeScript</a:t>
            </a:r>
            <a:r>
              <a:rPr lang="es-ES" dirty="0"/>
              <a:t> es un lenguaje de programación libre y de código abierto desarrollado y mantenido por Microsoft.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Es un </a:t>
            </a:r>
            <a:r>
              <a:rPr lang="es-ES" dirty="0" err="1"/>
              <a:t>superconjunto</a:t>
            </a:r>
            <a:r>
              <a:rPr lang="es-ES" dirty="0"/>
              <a:t> de JavaScript, que esencialmente añade </a:t>
            </a:r>
            <a:r>
              <a:rPr lang="es-ES" b="1" dirty="0" err="1"/>
              <a:t>tipado</a:t>
            </a:r>
            <a:r>
              <a:rPr lang="es-ES" b="1" dirty="0"/>
              <a:t> estático </a:t>
            </a:r>
            <a:r>
              <a:rPr lang="es-ES" dirty="0"/>
              <a:t>y objetos basados en clases.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Puede ser usado para desarrollar aplicaciones JS que se ejecutarán en el lado del cliente o del servidor (node.js).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Extiende la sintaxis de JS, por tanto cualquier código JS existente debería funcionar sin problemas.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/>
              <a:t>A través de un compilador de </a:t>
            </a:r>
            <a:r>
              <a:rPr lang="es-ES" dirty="0" err="1"/>
              <a:t>TypeScript</a:t>
            </a:r>
            <a:r>
              <a:rPr lang="es-ES" dirty="0"/>
              <a:t> se traduce a código JavaScript original. </a:t>
            </a:r>
          </a:p>
        </p:txBody>
      </p:sp>
    </p:spTree>
    <p:extLst>
      <p:ext uri="{BB962C8B-B14F-4D97-AF65-F5344CB8AC3E}">
        <p14:creationId xmlns:p14="http://schemas.microsoft.com/office/powerpoint/2010/main" val="397578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2" y="2417686"/>
            <a:ext cx="8553346" cy="409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2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modules/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</a:t>
            </a:r>
            <a:endParaRPr lang="es-ES" sz="12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sw-people-list.component.ts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3324138"/>
            <a:ext cx="8220620" cy="267765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selector: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'app-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people-list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templateUrl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'./sw-people-list.component.html'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styleUrls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'./sw-people-list.component.css'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implements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818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Enlace con el servicio: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378565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'../../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swinfo.service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{}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subscribe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	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swPeopleCount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count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763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Plantilla HTML para mostrar el listado: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sw-people-list.component.html</a:t>
            </a: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249299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Listado de personajes de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Star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Wars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*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ngIf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swPeopleCount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Se han encontrado {{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swPeopleCount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}} personajes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card-group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"col-3"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*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ngFor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let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of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swPeopleList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card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click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)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onClickCard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(people.url)"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card-body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h5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card-title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{{ people.name }}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h5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33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Estilos: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sw-people-list.component.css</a:t>
            </a: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64633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D7BA7D"/>
                </a:solidFill>
                <a:latin typeface="Consolas" panose="020B0609020204030204" pitchFamily="49" charset="0"/>
              </a:rPr>
              <a:t>.card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	cursor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pointer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3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Importar el componente: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swinfo.module.ts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193899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pPr lvl="1"/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pPr lvl="1"/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…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</p:txBody>
      </p:sp>
    </p:spTree>
    <p:extLst>
      <p:ext uri="{BB962C8B-B14F-4D97-AF65-F5344CB8AC3E}">
        <p14:creationId xmlns:p14="http://schemas.microsoft.com/office/powerpoint/2010/main" val="250993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swinfo.routing.ts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267765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forChild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)],</a:t>
            </a:r>
          </a:p>
          <a:p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{}</a:t>
            </a:r>
          </a:p>
        </p:txBody>
      </p:sp>
    </p:spTree>
    <p:extLst>
      <p:ext uri="{BB962C8B-B14F-4D97-AF65-F5344CB8AC3E}">
        <p14:creationId xmlns:p14="http://schemas.microsoft.com/office/powerpoint/2010/main" val="309370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2" y="2417686"/>
            <a:ext cx="8553346" cy="409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7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68" y="2340591"/>
            <a:ext cx="8259686" cy="395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Añadir botón “Más resultados”: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sw-people-list.component.html</a:t>
            </a: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10156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*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ngIf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swPeopleListNext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es-ES" sz="1200" dirty="0" err="1">
                <a:solidFill>
                  <a:srgbClr val="808080"/>
                </a:solidFill>
                <a:latin typeface="Consolas" panose="020B0609020204030204" pitchFamily="49" charset="0"/>
              </a:rPr>
              <a:t>b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btn-primary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click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)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onClickNext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()"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Más resultados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78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4"/>
          </p:nvPr>
        </p:nvSpPr>
        <p:spPr>
          <a:xfrm>
            <a:off x="433068" y="1783428"/>
            <a:ext cx="8324069" cy="448939"/>
          </a:xfrm>
        </p:spPr>
        <p:txBody>
          <a:bodyPr/>
          <a:lstStyle/>
          <a:p>
            <a:r>
              <a:rPr lang="es-ES" dirty="0"/>
              <a:t>Módulos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9"/>
          </p:nvPr>
        </p:nvSpPr>
        <p:spPr>
          <a:xfrm>
            <a:off x="433068" y="21105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Contenedores para almacenar los componentes y servicios de una aplicación.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Una aplicación Angular se puede ver como un árbol de módulos jerárquico. A partir de un módulo raíz se enlazan otros módulos en un proceso llamado importación.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Se declaran como clases de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TypeScript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538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Añadir botón “Más resultados”; estilos: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sw-people-list.component.scss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64633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-top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>
                <a:solidFill>
                  <a:srgbClr val="B5CEA8"/>
                </a:solidFill>
                <a:latin typeface="Consolas" panose="020B0609020204030204" pitchFamily="49" charset="0"/>
              </a:rPr>
              <a:t>1rem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23904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Añadir botón “Más resultados”; método que obtiene los </a:t>
            </a:r>
            <a:r>
              <a:rPr lang="es-ES">
                <a:solidFill>
                  <a:schemeClr val="bg2">
                    <a:lumMod val="50000"/>
                  </a:schemeClr>
                </a:solidFill>
              </a:rPr>
              <a:t>resultados paginados: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swinfo.service.ts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1384995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getSWPeopleInfoPaginated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Observable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any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	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pipe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		map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			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		})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	);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99700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Añadir botón “Más resultados”; método que captura el evento del botón: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433068" y="2794001"/>
            <a:ext cx="8220620" cy="175432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onClickNext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getSWPeopleInfoPaginated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subscribe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	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next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8100836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listado de personajes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68" y="2340591"/>
            <a:ext cx="8259686" cy="395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9064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69" y="2306863"/>
            <a:ext cx="8238067" cy="394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0286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modules/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sw-people-detail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sw-people-detail.component.ts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887682"/>
            <a:ext cx="8220620" cy="378565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'../../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swinfo.service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selector: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'app-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people-detail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templateUrl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'./sw-people-detail.component.html'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styleUrls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'./sw-people-detail.component.css'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SwPeopleDetailComponent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implements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SWInfoService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)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{};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}</a:t>
            </a:r>
          </a:p>
          <a:p>
            <a:pPr lvl="1"/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pPr lvl="1"/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339216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Plantilla HTML para mostrar el detalle de un personaje: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sw-people-detail.component.html: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Pipes: funciones utilizadas para formatear un elemento; </a:t>
            </a:r>
            <a:r>
              <a:rPr lang="es-ES" u="sng" dirty="0">
                <a:solidFill>
                  <a:schemeClr val="bg2">
                    <a:lumMod val="50000"/>
                  </a:schemeClr>
                </a:solidFill>
              </a:rPr>
              <a:t>no modifican su valor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hlinkClick r:id="rId2"/>
              </a:rPr>
              <a:t>https://angular.io/guide/pipes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267765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Detalle de personaje de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Star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Wars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justify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-center"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ul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list-group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list-group-item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{{ peopleDetailInfo.name }}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list-group-item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{{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peopleDetailInfo.gender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|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titlecase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}}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list-group-item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{{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peopleDetailInfo.height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}}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cms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	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list-group-item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{{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peopleDetailInfo.mass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}} 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kgs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li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ul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row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container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    &lt;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btn-primary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routerLink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Volver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    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s-E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776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Estilos: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sw-people-detail.component.scss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64633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button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-top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>
                <a:solidFill>
                  <a:srgbClr val="B5CEA8"/>
                </a:solidFill>
                <a:latin typeface="Consolas" panose="020B0609020204030204" pitchFamily="49" charset="0"/>
              </a:rPr>
              <a:t>1rem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4773170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Función en el servicio para obtener la información de un personaje: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swinfo.service.ts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1754326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getSWPeopleDetailInfo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number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Observable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any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&gt; {</a:t>
            </a:r>
          </a:p>
          <a:p>
            <a:pPr lvl="1"/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host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'/people/'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httpClient</a:t>
            </a:r>
            <a:r>
              <a:rPr lang="en-U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pipe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pPr lvl="1"/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	map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		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response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	})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1438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Enrutado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: recogemos de la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url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el parámetro con el id del personaje: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swinfo.routing.ts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3231654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core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'@angular/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sw-people-list.component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SwPeopleDetailComponent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sw-people-detail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sw-people-detail.component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},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path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/:id'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component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SwPeopleDetailComponent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imports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forChild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)],</a:t>
            </a:r>
          </a:p>
          <a:p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SWInfoRoutingModule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{}</a:t>
            </a:r>
          </a:p>
        </p:txBody>
      </p:sp>
    </p:spTree>
    <p:extLst>
      <p:ext uri="{BB962C8B-B14F-4D97-AF65-F5344CB8AC3E}">
        <p14:creationId xmlns:p14="http://schemas.microsoft.com/office/powerpoint/2010/main" val="108799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8" y="1783428"/>
            <a:ext cx="8324069" cy="448939"/>
          </a:xfrm>
        </p:spPr>
        <p:txBody>
          <a:bodyPr/>
          <a:lstStyle/>
          <a:p>
            <a:r>
              <a:rPr lang="es-ES" dirty="0"/>
              <a:t>Componentes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7" y="2085198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Los componentes son los bloques básicos de construcción de las páginas web en Angular 7.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Contienen una parte visual en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html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(la Vista) y una funcional en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Typescript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(el Controlador).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Los componentes definen nuevas etiquetas HTML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para ser usados dentro de otros componentes.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59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Importar el componente: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swinfo.module.ts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212365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SwPeopleDetailComponent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'./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components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sw-people-detail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sw-people-detail.component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({</a:t>
            </a:r>
          </a:p>
          <a:p>
            <a:pPr lvl="1"/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declarations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[</a:t>
            </a:r>
          </a:p>
          <a:p>
            <a:pPr lvl="1"/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SwPeopleListComponent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pPr lvl="1"/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SwPeopleDetailComponent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…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s-ES" sz="1200" dirty="0" err="1">
                <a:solidFill>
                  <a:srgbClr val="C586C0"/>
                </a:solidFill>
                <a:latin typeface="Consolas" panose="020B0609020204030204" pitchFamily="49" charset="0"/>
              </a:rPr>
              <a:t>export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SWInfoModule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 }</a:t>
            </a:r>
          </a:p>
        </p:txBody>
      </p:sp>
    </p:spTree>
    <p:extLst>
      <p:ext uri="{BB962C8B-B14F-4D97-AF65-F5344CB8AC3E}">
        <p14:creationId xmlns:p14="http://schemas.microsoft.com/office/powerpoint/2010/main" val="8152203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Enlace con el servicio: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sw-people-detail.component.ts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397031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constructor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ActivatedRoute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SWInfoService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{};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ngOnInit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	// id es el nombre del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parametro</a:t>
            </a:r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 en </a:t>
            </a:r>
            <a:r>
              <a:rPr lang="es-ES" sz="1200" dirty="0" err="1">
                <a:solidFill>
                  <a:srgbClr val="6A9955"/>
                </a:solidFill>
                <a:latin typeface="Consolas" panose="020B0609020204030204" pitchFamily="49" charset="0"/>
              </a:rPr>
              <a:t>route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route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snapshot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params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number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swInfoService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getSWPeopleDetailInfo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subscribe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	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	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peopleDetailInfo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result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	}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26602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Navegación desde el listado: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212365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onClickCard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urlPeople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	// nos quedamos con el id: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urlPeople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split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'/'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- </a:t>
            </a:r>
            <a:r>
              <a:rPr lang="es-ES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navigate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0711826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Navegación desde el listado: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sw-people-list.component.ts</a:t>
            </a: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3068" y="2599816"/>
            <a:ext cx="8220620" cy="212365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onClickCard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urlPeople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s-E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s-ES" sz="1200" dirty="0">
                <a:solidFill>
                  <a:srgbClr val="6A9955"/>
                </a:solidFill>
                <a:latin typeface="Consolas" panose="020B0609020204030204" pitchFamily="49" charset="0"/>
              </a:rPr>
              <a:t>	// nos quedamos con el id:</a:t>
            </a:r>
            <a:endParaRPr lang="es-E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urlPeople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split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'/'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569CD6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tmp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- </a:t>
            </a:r>
            <a:r>
              <a:rPr lang="es-ES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swinfo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es-ES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people</a:t>
            </a:r>
            <a:r>
              <a:rPr lang="es-ES" sz="1200" dirty="0">
                <a:solidFill>
                  <a:srgbClr val="CE9178"/>
                </a:solidFill>
                <a:latin typeface="Consolas" panose="020B0609020204030204" pitchFamily="49" charset="0"/>
              </a:rPr>
              <a:t>/'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peopleId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sz="1200" dirty="0">
                <a:solidFill>
                  <a:srgbClr val="4EC9B0"/>
                </a:solidFill>
                <a:latin typeface="Consolas" panose="020B0609020204030204" pitchFamily="49" charset="0"/>
              </a:rPr>
              <a:t>	console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ES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router</a:t>
            </a:r>
            <a:r>
              <a:rPr lang="es-ES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s-E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navigate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([</a:t>
            </a:r>
            <a:r>
              <a:rPr lang="es-ES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url</a:t>
            </a:r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]);</a:t>
            </a:r>
          </a:p>
          <a:p>
            <a:r>
              <a:rPr lang="es-E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891954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840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Crear un componente para el detalle de un personaje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71" y="2306863"/>
            <a:ext cx="8238067" cy="394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6780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Despliegue de una aplicación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npm-build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57250" lvl="1" indent="-17145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Firebase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public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folder: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dist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/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my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-app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Firebase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57250" lvl="1" indent="-171450">
              <a:lnSpc>
                <a:spcPct val="150000"/>
              </a:lnSpc>
            </a:pP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firebase-tools</a:t>
            </a: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57250" lvl="1" indent="-171450">
              <a:lnSpc>
                <a:spcPct val="150000"/>
              </a:lnSpc>
            </a:pP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57250" lvl="1" indent="-17145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Inicialización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60" y="3587805"/>
            <a:ext cx="6134100" cy="371475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160" y="4417521"/>
            <a:ext cx="61341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8784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Construcción de una aplicación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Despliegue de una aplicación</a:t>
            </a:r>
            <a:endParaRPr lang="es-E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Firebase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init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857250" lvl="1" indent="-17145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Hosting</a:t>
            </a:r>
          </a:p>
          <a:p>
            <a:pPr marL="857250" lvl="1" indent="-17145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No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sobreescribir</a:t>
            </a: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es-ES" sz="1200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index</a:t>
            </a: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Enlace del proyecto con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Firebase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firebase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--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Despliegue</a:t>
            </a:r>
          </a:p>
          <a:p>
            <a:pPr algn="ctr">
              <a:lnSpc>
                <a:spcPct val="150000"/>
              </a:lnSpc>
            </a:pP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firebase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endParaRPr lang="es-ES" b="1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indent="0">
              <a:lnSpc>
                <a:spcPct val="150000"/>
              </a:lnSpc>
              <a:buNone/>
            </a:pP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882421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Referencias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Repositorio</a:t>
            </a:r>
          </a:p>
          <a:p>
            <a:pPr algn="ctr">
              <a:lnSpc>
                <a:spcPct val="150000"/>
              </a:lnSpc>
            </a:pPr>
            <a:r>
              <a:rPr lang="es-ES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https://github.com/irodgal/taller-angular7.git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Despliegue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Por si te has quedado con ganas de más:</a:t>
            </a:r>
          </a:p>
          <a:p>
            <a:pPr marL="857250" lvl="1" indent="-17145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Paginación: botón “ir atrás”</a:t>
            </a:r>
          </a:p>
          <a:p>
            <a:pPr marL="857250" lvl="1" indent="-171450">
              <a:lnSpc>
                <a:spcPct val="150000"/>
              </a:lnSpc>
            </a:pPr>
            <a:r>
              <a:rPr lang="es-ES" sz="1200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SWAPI: mostrar información sobre naves, planetas, etc</a:t>
            </a:r>
            <a:r>
              <a:rPr lang="es-ES" sz="1200" dirty="0" smtClean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…</a:t>
            </a:r>
          </a:p>
          <a:p>
            <a:pPr marL="857250" lvl="1" indent="-171450">
              <a:lnSpc>
                <a:spcPct val="150000"/>
              </a:lnSpc>
            </a:pPr>
            <a:r>
              <a:rPr lang="es-ES" sz="1200" dirty="0" smtClean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Formularios: búsqueda filtrada</a:t>
            </a: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5650167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Referencias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npm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2"/>
              </a:rPr>
              <a:t>https://www.npmjs.com/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node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3"/>
              </a:rPr>
              <a:t>https://nodejs.org/es/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VSCode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  <a:hlinkClick r:id="rId4"/>
              </a:rPr>
              <a:t>https://code.visualstudio.com/</a:t>
            </a:r>
            <a:endParaRPr lang="es-ES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Bootstrap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5"/>
              </a:rPr>
              <a:t>https://</a:t>
            </a:r>
            <a:r>
              <a:rPr lang="es-ES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5"/>
              </a:rPr>
              <a:t>getbootstrap.com/</a:t>
            </a:r>
            <a:r>
              <a:rPr lang="es-ES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Angular: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6"/>
              </a:rPr>
              <a:t>https://angular.io/</a:t>
            </a:r>
            <a:endParaRPr lang="es-ES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SWAPI: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  <a:hlinkClick r:id="rId7"/>
              </a:rPr>
              <a:t>https://swapi.co/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  <a:latin typeface="+mj-lt"/>
                <a:cs typeface="Courier New" panose="02070309020205020404" pitchFamily="49" charset="0"/>
              </a:rPr>
              <a:t> </a:t>
            </a: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177897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Despedida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8" y="1783428"/>
            <a:ext cx="8324070" cy="3081421"/>
          </a:xfrm>
        </p:spPr>
        <p:txBody>
          <a:bodyPr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2">
                    <a:lumMod val="50000"/>
                  </a:schemeClr>
                </a:solidFill>
              </a:rPr>
              <a:t>@</a:t>
            </a:r>
            <a:r>
              <a:rPr lang="es-ES" sz="2000" dirty="0" err="1">
                <a:solidFill>
                  <a:schemeClr val="bg2">
                    <a:lumMod val="50000"/>
                  </a:schemeClr>
                </a:solidFill>
              </a:rPr>
              <a:t>irodgal</a:t>
            </a:r>
            <a:endParaRPr lang="es-ES" sz="2000" dirty="0">
              <a:solidFill>
                <a:schemeClr val="bg2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2">
                    <a:lumMod val="50000"/>
                  </a:schemeClr>
                </a:solidFill>
              </a:rPr>
              <a:t>https://es.linkedin.com/in/irodgal</a:t>
            </a:r>
            <a:endParaRPr lang="es-ES" sz="2000" dirty="0"/>
          </a:p>
          <a:p>
            <a:pPr lvl="1" indent="0">
              <a:lnSpc>
                <a:spcPct val="150000"/>
              </a:lnSpc>
              <a:buNone/>
            </a:pPr>
            <a:endParaRPr lang="es-ES" sz="1200" dirty="0">
              <a:solidFill>
                <a:schemeClr val="bg2">
                  <a:lumMod val="5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>
              <a:solidFill>
                <a:schemeClr val="bg2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606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Componentes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Cuando un componente es generado se declara en un módulo contenedor en su propiedad </a:t>
            </a:r>
            <a:r>
              <a:rPr lang="es-ES" b="1" dirty="0"/>
              <a:t>declares:[] 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Eso lo hace visible y utilizable por cualquier otro componente del mismo módulo.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Si quieres usarlo desde fuera tendrás que exportarlo. Eso se hace en la propiedad </a:t>
            </a:r>
            <a:r>
              <a:rPr lang="es-ES" b="1" dirty="0" err="1">
                <a:solidFill>
                  <a:schemeClr val="bg2">
                    <a:lumMod val="50000"/>
                  </a:schemeClr>
                </a:solidFill>
              </a:rPr>
              <a:t>exports</a:t>
            </a:r>
            <a:r>
              <a:rPr lang="es-ES" b="1" dirty="0">
                <a:solidFill>
                  <a:schemeClr val="bg2">
                    <a:lumMod val="50000"/>
                  </a:schemeClr>
                </a:solidFill>
              </a:rPr>
              <a:t>:[]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478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Angular 7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Estructura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4"/>
          </p:nvPr>
        </p:nvSpPr>
        <p:spPr>
          <a:xfrm>
            <a:off x="433069" y="1783428"/>
            <a:ext cx="8324069" cy="448939"/>
          </a:xfrm>
        </p:spPr>
        <p:txBody>
          <a:bodyPr/>
          <a:lstStyle/>
          <a:p>
            <a:r>
              <a:rPr lang="es-ES" dirty="0"/>
              <a:t>Servicios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19"/>
          </p:nvPr>
        </p:nvSpPr>
        <p:spPr>
          <a:xfrm>
            <a:off x="433069" y="2085199"/>
            <a:ext cx="8324070" cy="308142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Son clases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TypeScript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Su propósito es contener lógica de negocio, clases para acceso a datos o utilidades de infraestructura.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Inyectables: decorador @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Injectable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() indica que esta clase puede ser inyectada dinámicamente a quien la demande.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Además hay que registrarla como un proveedor en algún módulo. En Angular 7 se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autoproveen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en el módulo raíz con la configuración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providedIn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‘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root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’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Singleton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: una instancia única por módulo.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6163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Personalizado 1">
      <a:dk1>
        <a:srgbClr val="FFFFFF"/>
      </a:dk1>
      <a:lt1>
        <a:srgbClr val="FFFFFF"/>
      </a:lt1>
      <a:dk2>
        <a:srgbClr val="9AAE04"/>
      </a:dk2>
      <a:lt2>
        <a:srgbClr val="969696"/>
      </a:lt2>
      <a:accent1>
        <a:srgbClr val="9AAE04"/>
      </a:accent1>
      <a:accent2>
        <a:srgbClr val="969696"/>
      </a:accent2>
      <a:accent3>
        <a:srgbClr val="9AAE04"/>
      </a:accent3>
      <a:accent4>
        <a:srgbClr val="969696"/>
      </a:accent4>
      <a:accent5>
        <a:srgbClr val="9AAE04"/>
      </a:accent5>
      <a:accent6>
        <a:srgbClr val="969696"/>
      </a:accent6>
      <a:hlink>
        <a:srgbClr val="D76734"/>
      </a:hlink>
      <a:folHlink>
        <a:srgbClr val="9AAE0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2978</TotalTime>
  <Words>2849</Words>
  <Application>Microsoft Office PowerPoint</Application>
  <PresentationFormat>Presentación en pantalla (4:3)</PresentationFormat>
  <Paragraphs>895</Paragraphs>
  <Slides>79</Slides>
  <Notes>31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79</vt:i4>
      </vt:variant>
    </vt:vector>
  </HeadingPairs>
  <TitlesOfParts>
    <vt:vector size="84" baseType="lpstr">
      <vt:lpstr>Arial</vt:lpstr>
      <vt:lpstr>Calibri</vt:lpstr>
      <vt:lpstr>Consolas</vt:lpstr>
      <vt:lpstr>Courier New</vt:lpstr>
      <vt:lpstr>Tema de Office</vt:lpstr>
      <vt:lpstr>Presentación de PowerPoint</vt:lpstr>
      <vt:lpstr>Taller Angular 7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Taller Angular 7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Everis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Raquel Capilla Blázquez</dc:creator>
  <cp:lastModifiedBy>Ivan Rodriguez Galicia</cp:lastModifiedBy>
  <cp:revision>331</cp:revision>
  <dcterms:created xsi:type="dcterms:W3CDTF">2017-02-15T12:06:26Z</dcterms:created>
  <dcterms:modified xsi:type="dcterms:W3CDTF">2019-01-28T14:19:08Z</dcterms:modified>
</cp:coreProperties>
</file>

<file path=docProps/thumbnail.jpeg>
</file>